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62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53679C-CE2D-48C8-8086-7B046960D5C0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37E2E16-552C-4CA9-8AA2-DC0877C900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271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E2E16-552C-4CA9-8AA2-DC0877C90069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0421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E2E16-552C-4CA9-8AA2-DC0877C90069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820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E2E16-552C-4CA9-8AA2-DC0877C90069}" type="slidenum">
              <a:rPr lang="he-IL" smtClean="0"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671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822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81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22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6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0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67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6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584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40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13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779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86A9-6DFE-45C9-B584-D6778CF7B0F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9F37-041D-42D9-B57B-F145741B3D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847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1" y="0"/>
            <a:ext cx="914071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61817" y="2497976"/>
            <a:ext cx="4620366" cy="33393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תפילה</a:t>
            </a:r>
          </a:p>
          <a:p>
            <a:pPr algn="ctr" rtl="0"/>
            <a:r>
              <a:rPr lang="en-GB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 rtl="0"/>
            <a:r>
              <a:rPr lang="he-IL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ראש חודש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899592" y="6021288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>
                <a:solidFill>
                  <a:schemeClr val="bg1"/>
                </a:solidFill>
              </a:rPr>
              <a:t>© </a:t>
            </a:r>
            <a:r>
              <a:rPr lang="en-GB" dirty="0" err="1">
                <a:solidFill>
                  <a:schemeClr val="bg1"/>
                </a:solidFill>
              </a:rPr>
              <a:t>Shaalvim</a:t>
            </a:r>
            <a:r>
              <a:rPr lang="en-GB" dirty="0">
                <a:solidFill>
                  <a:schemeClr val="bg1"/>
                </a:solidFill>
              </a:rPr>
              <a:t> For Women and Rabbi </a:t>
            </a:r>
            <a:r>
              <a:rPr lang="en-GB" dirty="0" err="1">
                <a:solidFill>
                  <a:schemeClr val="bg1"/>
                </a:solidFill>
              </a:rPr>
              <a:t>Menachem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Leibtag</a:t>
            </a:r>
            <a:r>
              <a:rPr lang="en-GB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ctr" rtl="0"/>
            <a:r>
              <a:rPr lang="en-GB" dirty="0">
                <a:solidFill>
                  <a:schemeClr val="bg1"/>
                </a:solidFill>
              </a:rPr>
              <a:t>Please feel free to use and share but please give credit to the above parties.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9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עב...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40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40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40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לִשְׁלֹמֹה</a:t>
            </a:r>
            <a:r>
              <a:rPr lang="he-IL" sz="4000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4000" dirty="0">
                <a:latin typeface="David" pitchFamily="34" charset="-79"/>
                <a:cs typeface="David" pitchFamily="34" charset="-79"/>
              </a:rPr>
              <a:t>אֱלֹהִים מִשְׁפָּטֶיךָ לְמֶלֶךְ תֵּן וְצִדְקָתְךָ לְבֶן-מֶלֶךְ. </a:t>
            </a:r>
            <a:endParaRPr lang="he-IL" sz="4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יָדִין עַמְּךָ בְצֶדֶק וַעֲנִיֶּיךָ בְמִשְׁפָּט.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יִשְׂאוּ הָרִים שָׁלוֹם לָעָם וּגְבָעוֹת בִּצְדָקָה.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יִשְׁפֹּט עֲנִיֵּי-עָם יוֹשִׁיעַ לִבְנֵי אֶבְיוֹן וִידַכֵּא עוֹשֵׁק.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יִירָאוּךָ עִם-שָׁמֶשׁ וְלִפְנֵי יָרֵחַ דּוֹר דּוֹרִים.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יֵרֵד כְּמָטָר עַל-גֵּז כִּרְבִיבִים זַרְזִיף אָרֶץ.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יִפְרַח-בְּיָמָיו צַדִּיק וְרֹב שָׁלוֹם עַד-בְּלִי יָרֵחַ.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וְיֵרְדְּ מִיָּם עַד-יָם וּמִנָּהָר עַד-אַפְסֵי-אָרֶץ.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לְפָנָיו יִכְרְעוּ צִיִּים וְאֹיְבָיו עָפָר יְלַחֵכוּ.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מַלְכֵי תַרְשִׁישׁ וְאִיִּים מִנְחָה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יָשִׁיבוּ מַלְכֵי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שְׁבָא וּסְבָא אֶשְׁכָּר יַקְרִיבוּ.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וְיִשְׁתַּחֲווּ-לוֹ כָל-מְלָכִים כָּל-גּוֹיִם יַעַבְדוּהוּ.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כִּי-יַצִּיל אֶבְיוֹן מְשַׁוֵּעַ וְעָנִי וְאֵין-עֹזֵר לוֹ.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יָחֹס עַל-דַּל וְאֶבְיוֹן וְנַפְשׁוֹת אֶבְיוֹנִים יוֹשִׁיעַ.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מִתּוֹךְ וּמֵחָמָס יִגְאַל נַפְשָׁם וְיֵיקַר דָּמָם בְּעֵינָיו.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וִיחִי וְיִתֶּן-לוֹ מִזְּהַב שְׁבָאוְיִתְפַּלֵּל בַּעֲדוֹ תָמִיד כָּל-הַיּוֹם יְבָרְכֶנְהוּ.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יְהִי פִסַּת-בַּר בָּאָרֶץ בְּרֹאשׁ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הָרִים יִרְעַשׁ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כַּלְּבָנוֹן פִּרְיוֹ וְיָצִיצוּ מֵעִיר כְּעֵשֶׂב הָאָרֶץ.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יְהִי שְׁמוֹ לְעוֹלָם לִפְנֵי-שֶׁמֶשׁ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יִנּוֹן שְׁמוֹוְ יִתְבָּרְכוּ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בוֹ כָּל-גּוֹיִם יְאַשְּׁרוּהוּ.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בָּרוּךְ יְהוָה אֱלֹהִים אֱלֹהֵי יִשְׂרָאֵל עֹשֵׂה נִפְלָאוֹת לְבַדּוֹ.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וּבָרוּךְ שֵׁם כְּבוֹדוֹ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לְעוֹלָם וְיִמָּלֵא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כְבוֹדוֹ אֶת-כֹּל הָאָרֶץ אָמֵן וְאָמֵן.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40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40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כָּלּוּ תְפִלּוֹת דָּוִד בֶּן-יִשָׁי</a:t>
            </a:r>
            <a:r>
              <a:rPr lang="he-IL" sz="4000" dirty="0">
                <a:latin typeface="David" pitchFamily="34" charset="-79"/>
                <a:cs typeface="David" pitchFamily="34" charset="-79"/>
              </a:rPr>
              <a:t>.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530672" y="5661248"/>
            <a:ext cx="4824536" cy="72008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52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End of 2</a:t>
            </a:r>
            <a:r>
              <a:rPr lang="en-GB" sz="2400" baseline="30000" dirty="0" smtClean="0"/>
              <a:t>nd</a:t>
            </a:r>
            <a:r>
              <a:rPr lang="en-GB" sz="2400" dirty="0" smtClean="0"/>
              <a:t> </a:t>
            </a:r>
            <a:r>
              <a:rPr lang="en-GB" sz="2400" dirty="0" err="1" smtClean="0"/>
              <a:t>Sefer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7844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ook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אַךְ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טוֹב לְיִשְׂרָאֵל אֱלֹהִים לְבָרֵי לֵבָב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עד:א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מַשְׂכִּיל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לָמָה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אֱלֹהִים זָנַחְתָּ לָנֶצַח יֶעְשַׁן אַפְּךָ בְּצֹאן מַרְעִיתֶךָ.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עה:א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אַל-תַּשְׁחֵת מִזְמוֹר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שִׁיר.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עו:א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בִּנְגִינֹת מִזְמוֹר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שִׁיר.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עז:א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לַמְנַצֵּחַ עַל-יְדוּתוּן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מִזְמוֹר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עח:א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מַשְׂכִּיל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הַאֲזִינָה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עַמִּי תּוֹרָתִי הַטּוּ אָזְנְכֶם לְאִמְרֵי-פִי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עט:א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אֱלֹהִים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בָּאוּ גוֹיִם בְּנַחֲלָתֶךָ טִמְּאוּ אֶת הֵיכַל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קָדְשֶׁךָ שָׂמוּ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אֶת-יְרוּשָׁלִַם לְעִיִּים.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פ:א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אֶל-שֹׁשַׁנִּים עֵדוּת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מִזְמוֹר.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פא:א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עַל-הַגִּתִּית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פב:א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sz="2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אֱלֹהִים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נִצָּב בַּעֲדַת-אֵל בְּקֶרֶב אֱלֹהִים יִשְׁפֹּט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פג:א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שִׁיר מִזְמוֹר </a:t>
            </a:r>
            <a:r>
              <a:rPr lang="he-IL" sz="2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לְאָסָף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778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פד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פד:א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לַמְנַצֵּחַ עַל-הַגִּתִּית </a:t>
            </a:r>
            <a:r>
              <a:rPr lang="he-IL" sz="28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מִזְמוֹר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פה:א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sz="28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מִזְמוֹר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פז:א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מִזְמוֹר שִׁיר יְסוּדָתוֹ בְּהַרְרֵי-קֹדֶשׁ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פח:א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שִׁיר מִזְמוֹר </a:t>
            </a:r>
            <a:r>
              <a:rPr lang="he-IL" sz="28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לַמְנַצֵּחַ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עַל-מָחֲלַת לְעַנּוֹת מַשְׂכִּיל לְהֵימָן הָאֶזְרָחִי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endParaRPr lang="he-IL" sz="2800" b="1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פט:א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מַשְׂכִּיל </a:t>
            </a:r>
            <a:r>
              <a:rPr lang="he-IL" sz="28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לְאֵיתָן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הָאֶזְרָחִי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sz="28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פט:נג בָּרוּךְ 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יְהוָה לְעוֹלָם אָמֵן וְאָמֵן</a:t>
            </a:r>
            <a:r>
              <a:rPr lang="he-IL" sz="28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827584" y="5661248"/>
            <a:ext cx="3096344" cy="9361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294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End of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</a:t>
            </a:r>
            <a:r>
              <a:rPr lang="en-GB" sz="2400" dirty="0" err="1" smtClean="0"/>
              <a:t>sefer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22607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4…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מזמורי שבת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תְּפִלָּה </a:t>
            </a:r>
            <a:r>
              <a:rPr lang="he-IL" sz="2400" b="1" dirty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לְמֹשֶׁה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אִישׁ-הָאֱלֹהִים אֲדֹנָי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מָעוֹן אַתָּה הָיִיתָ לָּנוּ בְּדֹר וָדֹר.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צא:א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יֹשֵׁב בְּסֵתֶר עֶלְיוֹן בְּצֵל שַׁדַּי יִתְלוֹנָן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צב:א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מִזְמוֹר שִׁיר </a:t>
            </a:r>
            <a:r>
              <a:rPr lang="he-IL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לְיוֹם הַשַּׁבָּת. 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יְהוָה מָלָךְ גֵּאוּת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לָבֵשׁ לָבֵשׁ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יְהוָה עֹז הִתְאַזָּר אַף-תִּכּוֹן תֵּבֵל בַּל-תִּמּוֹט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צה:א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לְכוּ נְרַנְּנָה לַיהוָה נָרִיעָה לְצוּר יִשְׁעֵנוּ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צו:א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שִׁירוּ לַיהוָה שִׁיר חָדָשׁ שִׁירוּ לַיהוָה כָּל-הָאָרֶץ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צז:א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יְהוָה מָלָךְ תָּגֵל הָאָרֶץ יִשְׂמְחוּ אִיִּים רַבִּים.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צח:א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שִׁירוּ לַיהוָה שִׁיר חָדָשׁ כִּי-נִפְלָאוֹת עָשָׂההוֹשִׁיעָה-לּוֹ יְמִינוֹ וּזְרוֹעַ קָדְשׁוֹ.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צט:א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יְהוָה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מָלָךְ יִרְגְּזוּ עַמִּים יֹשֵׁב כְּרוּבִים תָּנוּט הָאָרֶץ.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ק:א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לְתוֹדָה הָרִיעוּ לַיהוָה כָּל-הָאָרֶץ. </a:t>
            </a:r>
            <a:endParaRPr lang="en-GB" sz="24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483768" y="2060848"/>
            <a:ext cx="2808312" cy="648072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dirty="0" smtClean="0"/>
              <a:t>The Anchor!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4291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קא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קא:א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מִזְמוֹר חֶסֶד-וּמִשְׁפָּט אָשִׁירָה לְךָ יְהוָה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אֲזַמֵּרָה.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קב:א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תְּפִלָּה לְעָנִי כִי-יַעֲטֹף וְלִפְנֵי יְהוָה יִשְׁפֹּךְ שִׂיחוֹ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קג:א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לְדָוִד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בָּרְכִי נַפְשִׁי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אֶת-יְהוָה וְכָל-קְרָבַי אֶת-שֵׁם קָדְשׁוֹ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בָּרְכִי נַפְשִׁי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אֶת-יְהוָה 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אֱלֹהַי גָּדַלְתָּ מְּאֹד הוֹד וְהָדָר לָבָשְׁתָּ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קה:א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הוֹדוּ לַיהוָה קִרְאוּ בִשְׁמוֹ הוֹדִיעוּ בָעַמִּים עֲלִילוֹתָיו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קו:א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הַלְלוּ-יָהּ הוֹדוּ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לַיהוָה כִּי-טוֹב כִּי לְעוֹלָם חַסְדּוֹ.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קו:מח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בָּרוּךְ יְהוָה אֱלֹהֵי יִשְׂרָאֵל מִן-הָעוֹלָם וְעַד הָעוֹלָם וְאָמַר כָּל-הָעָם </a:t>
            </a: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אָמֵן הַלְלוּ-יָהּ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GB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2303748" y="5877272"/>
            <a:ext cx="4536504" cy="792088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End of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r>
              <a:rPr lang="en-GB" sz="2400" dirty="0" err="1" smtClean="0"/>
              <a:t>sefer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409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5…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מזמורי תהילה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הֹדוּ לַיהוָה כִּי-טוֹב כִּי לְעוֹלָם חַסְדּוֹ.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שִׁיר מִזְמוֹר לְדָוִד.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קט:א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לְדָוִד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מִזְמוֹר אֱלֹהֵי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תְהִלָּתִי אַל-תֶּחֱרַשׁ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לְדָוִד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מִזְמוֹר נְאֻם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לַאדֹנִי שֵׁב לִימִינִי עַד-אָשִׁית אֹיְבֶיךָ הֲדֹם לְרַגְלֶיךָ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קיא:א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הַלְלוּ-יָהּ אוֹדֶה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בְּכָל-לֵבָב בְּסוֹד יְשָׁרִים וְעֵדָה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קיב:א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הַלְלוּ-יָהּ אַשְׁרֵי-אִישׁ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יָרֵא אֶת-יְהוָה בְּמִצְו‍ֹתָיו חָפֵץ מְאֹד. </a:t>
            </a:r>
          </a:p>
        </p:txBody>
      </p:sp>
    </p:spTree>
    <p:extLst>
      <p:ext uri="{BB962C8B-B14F-4D97-AF65-F5344CB8AC3E}">
        <p14:creationId xmlns:p14="http://schemas.microsoft.com/office/powerpoint/2010/main" val="342153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מזמורי הלל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latin typeface="David" pitchFamily="34" charset="-79"/>
                <a:cs typeface="David" pitchFamily="34" charset="-79"/>
              </a:rPr>
              <a:t>Begin </a:t>
            </a:r>
            <a:r>
              <a:rPr lang="en-GB" b="1" dirty="0" err="1" smtClean="0">
                <a:latin typeface="David" pitchFamily="34" charset="-79"/>
                <a:cs typeface="David" pitchFamily="34" charset="-79"/>
              </a:rPr>
              <a:t>Hallel</a:t>
            </a:r>
            <a:r>
              <a:rPr lang="en-GB" b="1" dirty="0" smtClean="0">
                <a:latin typeface="David" pitchFamily="34" charset="-79"/>
                <a:cs typeface="David" pitchFamily="34" charset="-79"/>
              </a:rPr>
              <a:t> with major themes:</a:t>
            </a: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קיג:א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הַלְלוּ-יָהּ הַלְלוּ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עַבְדֵי יְהוָה הַלְלוּ אֶת-שֵׁם 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קיג:ב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יְהִי שֵׁם יְהוָה מְבֹרָךְ מֵעַתָּה וְעַד-עוֹלָם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בְּצֵאת יִשְׂרָאֵל מִמִּצְרָיִם בֵּית יַעֲקֹב מֵעַם לֹעֵז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קטו:א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 לָנוּ יְהוָה לֹא-לָנוּ כִּי-לְשִׁמְךָ תֵּן כָּבוֹד עַל-חַסְדְּךָ עַל-אֲמִתֶּךָ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קטז:א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אָהַבְתִּי כִּי-יִשְׁמַע יְהוָה אֶת-קוֹלִי תַּחֲנוּנָי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הַלְלוּ אֶת-יְהוָה כָּל-גּוֹיִם שַׁבְּחוּהוּ כָּל-הָאֻמִּים.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קיח:א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הוֹדוּ לַיהוָה כִּי-טוֹב כִּי לְעוֹלָם חַסְדּוֹ. </a:t>
            </a:r>
          </a:p>
        </p:txBody>
      </p:sp>
    </p:spTree>
    <p:extLst>
      <p:ext uri="{BB962C8B-B14F-4D97-AF65-F5344CB8AC3E}">
        <p14:creationId xmlns:p14="http://schemas.microsoft.com/office/powerpoint/2010/main" val="120969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“Half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600000">
            <a:off x="251520" y="908720"/>
            <a:ext cx="8640960" cy="58326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תהילים קטו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 לֹא לָנוּ יְהוָה לֹא-לָנוּ כִּי-לְשִׁמְךָ תֵּן כָּבוֹד עַל-חַסְדְּךָ עַל-אֲמִתֶּךָ.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 לָמָּה יֹאמְרוּ הַגּוֹיִם אַיֵּה-נָא אֱלֹהֵיהֶם.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ג וֵאלֹהֵינוּ בַשָּׁמָיִם כֹּל אֲשֶׁר-חָפֵץ עָשָׂה.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ד עֲצַבֵּיהֶם כֶּסֶף וְזָהָב מַעֲשֵׂה יְדֵי אָדָם.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 פֶּה-לָהֶם וְלֹא יְדַבֵּרוּ עֵינַיִם לָהֶם וְלֹא יִרְאוּ.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 אָזְנַיִם לָהֶם וְלֹא יִשְׁמָעוּ אַף לָהֶם וְלֹא יְרִיחוּן.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ז יְדֵיהֶם וְלֹא יְמִישׁוּן רַגְלֵיהֶם וְלֹא יְהַלֵּכוּ לֹא-יֶהְגּוּ בִּגְרוֹנָם.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ח כְּמוֹהֶם יִהְיוּ עֹשֵׂיהֶם כֹּל אֲשֶׁר-בֹּטֵחַ בָּהֶם.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ט יִשְׂרָאֵל בְּטַח בַּיהוָה עֶזְרָם וּמָגִנָּם הוּא.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 בֵּית אַהֲרֹן בִּטְחוּ בַיהוָה עֶזְרָם וּמָגִנָּם הוּא.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יא יִרְאֵי יְהוָה בִּטְחוּ בַיהוָה עֶזְרָם וּמָגִנָּם הוּא. 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יב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יְהוָה זְכָרָנוּ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יְבָרֵךְ יְבָרֵךְ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אֶת-בֵּית יִשְׂרָאֵל יְבָרֵךְ אֶת-בֵּית אַהֲרֹן.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יג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יְבָרֵךְ יִרְאֵי יְהוָה הַקְּטַנִּים עִם-הַגְּדֹלִים.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יד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יֹסֵף יְהוָה עֲלֵיכֶם עֲלֵיכֶם וְעַל בְּנֵיכֶם.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טו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בְּרוּכִים אַתֶּם לַיהוָה עֹשֵׂה שָׁמַיִם וָאָרֶץ.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טז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הַשָּׁמַיִם שָׁמַיִם לַיהוָה וְהָאָרֶץ נָתַן לִבְנֵי-אָדָם.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יז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לֹא הַמֵּתִים יְהַלְלוּ-יָהּ וְלֹא כָּל-יֹרְדֵי דוּמָה.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יח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וַאֲנַחְנוּ נְבָרֵךְ יָהּ מֵעַתָּה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וְעַד-עוֹלָם הַלְלוּ-יָהּ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812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תהילים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קטז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יב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מָה-אָשִׁיב לַיהוָה כָּל-תַּגְמוּלוֹהִי עָלָי.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יג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כּוֹס-יְשׁוּעוֹת אֶשָּׂא וּבְשֵׁם יְהוָה אֶקְרָא.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יד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נְדָרַי לַיהוָה אֲשַׁלֵּם נֶגְדָה-נָּא לְכָל-עַמּוֹ.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טו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יָקָר בְּעֵינֵי יְהוָה הַמָּוְתָה לַחֲסִידָיו.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טז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אָנָּה יְהוָה כִּי-אֲנִי עַבְדֶּךָאֲנִי-עַבְדְּךָ בֶּן-אֲמָתֶךָ פִּתַּחְתָּ לְמוֹסֵרָי.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יז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לְךָ-אֶזְבַּח זֶבַח תּוֹדָה וּבְשֵׁם יְהוָה אֶקְרָא.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יח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נְדָרַי לַיהוָה אֲשַׁלֵּם נֶגְדָה-נָּא לְכָל-עַמּוֹ. </a:t>
            </a:r>
            <a:endParaRPr lang="he-IL" sz="31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יט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בְּחַצְרוֹת בֵּית יְהוָה בְּתוֹכֵכִי יְרוּשָׁלִָםהַלְלוּ-יָהּ.</a:t>
            </a:r>
          </a:p>
          <a:p>
            <a:pPr marL="0" indent="0">
              <a:buNone/>
            </a:pPr>
            <a:endParaRPr lang="he-IL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 אָהַבְתִּי כִּי-יִשְׁמַע יְהוָה אֶת-קוֹלִי תַּחֲנוּנָי.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 כִּי-הִטָּה אָזְנוֹ לִי וּבְיָמַי אֶקְרָא.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ג אֲפָפוּנִי חֶבְלֵי-מָוֶת וּמְצָרֵי שְׁאוֹל מְצָאוּנִי צָרָה וְיָגוֹן אֶמְצָא.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ד וּבְשֵׁם-יְהוָה אֶקְרָא אָנָּה יְהוָה מַלְּטָה נַפְשִׁי.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 חַנּוּן יְהוָה וְצַדִּיק וֵאלֹהֵינוּ מְרַחֵם.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 שֹׁמֵר פְּתָאיִם יְהוָה דַּלֹּתִי וְלִי יְהוֹשִׁיעַ.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ז שׁוּבִי נַפְשִׁי לִמְנוּחָיְכִי כִּי-יְהוָה גָּמַל עָלָיְכִי.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ח כִּי חִלַּצְתָּ נַפְשִׁי מִמָּוֶת אֶת-עֵינִי מִן-דִּמְעָה אֶת-רַגְלִי מִדֶּחִי.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ט אֶתְהַלֵּךְ לִפְנֵי יְהוָה בְּאַרְצוֹת הַחַיִּים.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 הֶאֱמַנְתִּי כִּי אֲדַבֵּר אֲנִי עָנִיתִי מְאֹד. </a:t>
            </a:r>
          </a:p>
          <a:p>
            <a:pPr marL="0" indent="0">
              <a:buNone/>
            </a:pP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יא אֲנִי אָמַרְתִּי בְחָפְזִי כָּל-הָאָדָם כֹּזֵב.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8787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4608512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GB" sz="6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</a:t>
            </a:r>
            <a:r>
              <a:rPr lang="en-GB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br>
              <a:rPr lang="en-GB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קיט</a:t>
            </a:r>
            <a:endParaRPr lang="he-IL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31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Mussaf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Rosh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Chodesh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752528" cy="518457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sz="2200" dirty="0" smtClean="0">
                <a:latin typeface="David" pitchFamily="34" charset="-79"/>
                <a:cs typeface="David" pitchFamily="34" charset="-79"/>
              </a:rPr>
              <a:t>But G-d gave 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everyone Rosh </a:t>
            </a:r>
            <a:r>
              <a:rPr lang="en-GB" sz="2200" dirty="0" err="1" smtClean="0">
                <a:latin typeface="David" pitchFamily="34" charset="-79"/>
                <a:cs typeface="David" pitchFamily="34" charset="-79"/>
              </a:rPr>
              <a:t>Chodesh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!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200" dirty="0" smtClean="0">
                <a:latin typeface="David" pitchFamily="34" charset="-79"/>
                <a:cs typeface="David" pitchFamily="34" charset="-79"/>
              </a:rPr>
              <a:t>We thank 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Him for giving 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it to 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us as a time of </a:t>
            </a:r>
            <a:r>
              <a:rPr lang="en-GB" sz="2200" dirty="0" err="1" smtClean="0">
                <a:latin typeface="David" pitchFamily="34" charset="-79"/>
                <a:cs typeface="David" pitchFamily="34" charset="-79"/>
              </a:rPr>
              <a:t>kappara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200" dirty="0" smtClean="0">
                <a:latin typeface="David" pitchFamily="34" charset="-79"/>
                <a:cs typeface="David" pitchFamily="34" charset="-79"/>
              </a:rPr>
              <a:t>The 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korban </a:t>
            </a:r>
            <a:r>
              <a:rPr lang="en-GB" sz="2200" dirty="0" err="1">
                <a:latin typeface="David" pitchFamily="34" charset="-79"/>
                <a:cs typeface="David" pitchFamily="34" charset="-79"/>
              </a:rPr>
              <a:t>chatat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 tells us it’s a time of </a:t>
            </a:r>
            <a:r>
              <a:rPr lang="en-GB" sz="2200" dirty="0" err="1" smtClean="0">
                <a:latin typeface="David" pitchFamily="34" charset="-79"/>
                <a:cs typeface="David" pitchFamily="34" charset="-79"/>
              </a:rPr>
              <a:t>kappara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200" dirty="0">
                <a:latin typeface="David" pitchFamily="34" charset="-79"/>
                <a:cs typeface="David" pitchFamily="34" charset="-79"/>
              </a:rPr>
              <a:t>Hope it's a time of good judgment for 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everyone.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200" dirty="0">
                <a:latin typeface="David" pitchFamily="34" charset="-79"/>
                <a:cs typeface="David" pitchFamily="34" charset="-79"/>
              </a:rPr>
              <a:t>Request – a new </a:t>
            </a:r>
            <a:r>
              <a:rPr lang="en-GB" sz="2200" dirty="0" err="1">
                <a:latin typeface="David" pitchFamily="34" charset="-79"/>
                <a:cs typeface="David" pitchFamily="34" charset="-79"/>
              </a:rPr>
              <a:t>mizbeach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 in </a:t>
            </a:r>
            <a:r>
              <a:rPr lang="en-GB" sz="2200" dirty="0" err="1" smtClean="0">
                <a:latin typeface="David" pitchFamily="34" charset="-79"/>
                <a:cs typeface="David" pitchFamily="34" charset="-79"/>
              </a:rPr>
              <a:t>Yerushalayim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 where we will serve Him.</a:t>
            </a:r>
          </a:p>
          <a:p>
            <a:pPr marL="0" indent="0" algn="l" rtl="0">
              <a:buNone/>
            </a:pPr>
            <a:endParaRPr lang="en-GB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200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2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200" dirty="0" smtClean="0">
                <a:latin typeface="David" pitchFamily="34" charset="-79"/>
                <a:cs typeface="David" pitchFamily="34" charset="-79"/>
              </a:rPr>
              <a:t>We will praise </a:t>
            </a:r>
            <a:r>
              <a:rPr lang="en-GB" sz="2200" dirty="0">
                <a:latin typeface="David" pitchFamily="34" charset="-79"/>
                <a:cs typeface="David" pitchFamily="34" charset="-79"/>
              </a:rPr>
              <a:t>Him </a:t>
            </a:r>
            <a:r>
              <a:rPr lang="en-GB" sz="2200" dirty="0" smtClean="0">
                <a:latin typeface="David" pitchFamily="34" charset="-79"/>
                <a:cs typeface="David" pitchFamily="34" charset="-79"/>
              </a:rPr>
              <a:t>there.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רָאשֵׁי חֳדָשִׁים לְעַמְּךָ נָתָתָּ. 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זְמַן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כַּפָּרָה לְכָל תּולְדותָם. 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בִּהְיותָם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מַקְרִיבִים לְפָנֶיךָ זִבְחֵי רָצון. וּשעִירֵי חַטָּאת לְכַפֵּר בַּעֲדָם.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זִכָּרון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לְכֻלָּם יִהְיוּ.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וּתְשׁוּעַת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נַפְשָׁם מִיַּד שונֵא.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>
                <a:latin typeface="David" pitchFamily="34" charset="-79"/>
                <a:cs typeface="David" pitchFamily="34" charset="-79"/>
              </a:rPr>
              <a:t> 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מִזְבֵּחַ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חָדָשׁ בְּצִיּון תָּכִין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וְעולַת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ראשׁ חודֶשׁ נַעֲלֶה עָלָיו וּשעִירֵי עִזִּים נַעֲשה בְרָצון. וּבַעֲבודַת בֵּית הַמִּקְדָּשׁ נִשמַח כֻּלָּנוּ.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וּבְשִׁירֵי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דָּוִד עַבְדֶּךָ הַנִּשְׁמָעִים בְּעִירֶךָ. הָאֲמוּרִים לִפְנֵי מִזְבְּחֶךָ.</a:t>
            </a:r>
            <a:endParaRPr lang="en-US" sz="22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dirty="0" smtClean="0">
                <a:latin typeface="David" pitchFamily="34" charset="-79"/>
                <a:cs typeface="David" pitchFamily="34" charset="-79"/>
              </a:rPr>
              <a:t>אַהֲבַת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עולָם תָּבִיא לָהֶם וּבְרִית אָבות לַבָּנִים תִּזְכּור: 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39112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קכ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אֶל-יְהוָה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בַּצָּרָתָה לִּי קָרָאתִי וַיַּעֲנֵנִי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קכא:א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אֶשָּׂא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עֵינַי אֶל-הֶהָרִים מֵאַיִן יָבֹא עֶזְרִי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קכב:א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לְדָוִד שָׂמַחְתִּי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בְּאֹמְרִים לִי בֵּית יְהוָה נֵלֵךְ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קכג:א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אֵלֶיךָ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נָשָׂאתִי אֶת-עֵינַי הַיֹּשְׁבִי בַּשָּׁמָיִם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לְדָוִד לוּלֵי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יְהוָה שֶׁהָיָה לָנוּ יֹאמַר-נָא יִשְׂרָאֵל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קכה:א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הַבֹּטְחִים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בַּיהוָה כְּהַר-צִיּוֹן לֹא-יִמּוֹט לְעוֹלָם יֵשֵׁב.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קכו:א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בְּשׁוּב יְהוָה אֶת-שִׁיבַת צִיּוֹן הָיִינוּ כְּחֹלְמִים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לִשְׁלֹמֹהאִם-יְהוָה לֹא-יִבְנֶה בַיִת שָׁוְא עָמְלוּ בוֹנָיו בּוֹאִם-יְהוָה לֹא-יִשְׁמָר-עִיר שָׁוְא שָׁקַד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שׁוֹמֵר.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אַשְׁרֵי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כָּל-יְרֵא יְהוָה הַהֹלֵךְ בִּדְרָכָיו.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קכט:א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רַבַּת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צְרָרוּנִי מִנְּעוּרַי יֹאמַר-נָא יִשְׂרָאֵל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מִמַּעֲמַקִּים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קְרָאתִיךָ 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קלא:א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לְדָוִד 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לֹא-גָבַהּ לִבִּי וְלֹא-רָמוּ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עֵינַיוְ לֹא-הִלַּכְתִּי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בִּגְדֹלוֹת וּבְנִפְלָאוֹת מִמֶּנִּי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קלב:א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זְכוֹר-יְהוָה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לְדָוִד אֵת כָּל-עֻנּוֹתוֹ.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קלג:א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לְדָוִד הִנֵּה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מַה-טּוֹב וּמַה-נָּעִים שֶׁבֶת אַחִים גַּם-יָחַד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שִׁיר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הַמַּעֲלוֹת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הִנֵּה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בָּרְכוּ אֶת-יְהוָה כָּל-עַבְדֵי יְהוָה הָעֹמְדִים בְּבֵית-יְהוָה בַּלֵּילוֹת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55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קלו – הלל הגדול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186808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וְהֶעֱבִיר יִשְׂרָאֵל בְּתוֹכוֹ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וְנִעֵר פַּרְעֹה וְחֵילוֹ בְיַם-סוּף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לְמוֹלִיךְ עַמּוֹ בַּמִּדְבָּר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לְמַכֵּה מְלָכִים גְּדֹלִים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וַיַּהֲרֹג מְלָכִים אַדִּירִים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לְסִיחוֹן מֶלֶךְ הָאֱמֹרִי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וּלְעוֹג מֶלֶךְ הַבָּשָׁן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וְנָתַן אַרְצָם לְנַחֲלָה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נַחֲלָה לְיִשְׂרָאֵל עַבְדּוֹ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שֶׁבְּשִׁפְלֵנוּ זָכַר לָנוּ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וַיִּפְרְקֵנוּ מִצָּרֵינוּ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נֹתֵן לֶחֶם לְכָל-בָּשָׂר כִּי לְעוֹלָם חַסְדּוֹ.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הוֹדוּ לְאֵל הַשָּׁמָיִם כִּי לְעוֹלָם חַסְדּוֹ.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32859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הוֹדוּ לַיהוָה כִּי-טוֹב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הוֹדוּ לֵאלֹהֵי הָאֱלֹהִים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הוֹדוּ לַאֲדֹנֵי הָאֲדֹנִים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לְעֹשֵׂה נִפְלָאוֹת גְּדֹלוֹת לְבַדּוֹ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לְעֹשֵׂה הַשָּׁמַיִם בִּתְבוּנָה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לְרֹקַע הָאָרֶץ עַל-הַמָּיִם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לְעֹשֵׂה אוֹרִים גְּדֹלִים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אֶת-הַשֶּׁמֶשׁ לְמֶמְשֶׁלֶת בַּיּוֹם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אֶת-הַיָּרֵחַ וְכוֹכָבִים לְמֶמְשְׁלוֹת בַּלָּיְלָה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לְמַכֵּה מִצְרַיִם בִּבְכוֹרֵיהֶם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וַיּוֹצֵא יִשְׂרָאֵל מִתּוֹכָם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בְּיָד חֲזָקָה וּבִזְרוֹעַ נְטוּיָה כִּי לְעוֹלָם חַסְדּוֹ. </a:t>
            </a:r>
          </a:p>
          <a:p>
            <a:pPr marL="0" indent="0">
              <a:buNone/>
            </a:pPr>
            <a:r>
              <a:rPr lang="he-IL" sz="42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4200" dirty="0">
                <a:latin typeface="David" pitchFamily="34" charset="-79"/>
                <a:cs typeface="David" pitchFamily="34" charset="-79"/>
              </a:rPr>
              <a:t> לְגֹזֵר יַם-סוּף לִגְזָרִים כִּי לְעוֹלָם חַסְדּוֹ. 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279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קלז</a:t>
            </a:r>
            <a:r>
              <a:rPr lang="en-GB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אוֹדְךָ בְכָל-לִבִּי נֶגֶד אֱלֹהִים אֲזַמְּרֶךָּ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קלט:א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מִזְמוֹר 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חֲקַרְתַּנִי וַתֵּדָע.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מִזְמוֹר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קמא:א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קְרָאתִיךָ חוּשָׁה לִּי הַאֲזִינָה קוֹלִי בְּקָרְאִי-לָךְ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קמב:א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מַשְׂכִּיל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בִּהְיוֹתוֹ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בַמְּעָרָה תְפִלָּה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קמג:א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מִזְמוֹר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יְהוָה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שְׁמַע תְּפִלָּתִי הַאֲזִינָה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אֶל-תַּחֲנוּנַי בֶּאֱמֻנָתְךָ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עֲנֵנִי בְּצִדְקָתֶךָ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בָּרוּךְ יְהוָה צוּרִי הַמְלַמֵּד יָדַי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לַקְרָב אֶצְבְּעוֹתַי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לַמִּלְחָמָה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קמה:א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תְּהִלָּה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אֲרוֹמִמְךָ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אֱלוֹהַי הַמֶּלֶךְ וַאֲבָרְכָה שִׁמְךָ לְעוֹלָם וָעֶד. </a:t>
            </a:r>
          </a:p>
        </p:txBody>
      </p:sp>
    </p:spTree>
    <p:extLst>
      <p:ext uri="{BB962C8B-B14F-4D97-AF65-F5344CB8AC3E}">
        <p14:creationId xmlns:p14="http://schemas.microsoft.com/office/powerpoint/2010/main" val="14940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קמו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קמו:א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הַלְלוּ-יָהּ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נַפְשִׁי אֶת-יְהוָה.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הַלְלוּ-יָהּ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כִּי-טוֹב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זַמְּרָה אֱלֹהֵינוּ כִּי-נָעִים נָאוָה תְהִלָּה.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הַלְלוּ-יָהּ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הַלְלוּ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אֶת-יְהוָה מִן-הַשָּׁמַיִם הַלְלוּהוּ בַּמְּרוֹמִים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קמט:א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הַלְלוּ-יָהּ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שִׁירוּ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לַיהוָה שִׁיר חָדָשׁ תְּהִלָּתוֹ בִּקְהַל חֲסִידִים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קנ:א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הַלְלוּ-יָהּ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הַלְלוּ-אֵל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בְּקָדְשׁוֹ הַלְלוּהוּ בִּרְקִיעַ עֻזּוֹ.</a:t>
            </a:r>
          </a:p>
        </p:txBody>
      </p:sp>
    </p:spTree>
    <p:extLst>
      <p:ext uri="{BB962C8B-B14F-4D97-AF65-F5344CB8AC3E}">
        <p14:creationId xmlns:p14="http://schemas.microsoft.com/office/powerpoint/2010/main" val="13606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GB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end of each </a:t>
            </a:r>
            <a:r>
              <a:rPr lang="en-GB" sz="3200" b="1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see if there is </a:t>
            </a:r>
            <a:r>
              <a:rPr lang="en-GB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something </a:t>
            </a:r>
            <a:r>
              <a:rPr lang="en-GB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 at end of each </a:t>
            </a:r>
            <a:r>
              <a:rPr lang="en-GB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perek…</a:t>
            </a:r>
            <a:endParaRPr lang="he-IL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GB" sz="4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In </a:t>
            </a:r>
            <a:r>
              <a:rPr lang="en-GB" sz="4100" b="1" dirty="0" err="1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P</a:t>
            </a:r>
            <a:r>
              <a:rPr lang="en-GB" sz="4100" b="1" dirty="0" err="1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esukei</a:t>
            </a:r>
            <a:r>
              <a:rPr lang="en-GB" sz="4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GB" sz="4100" b="1" dirty="0" err="1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Dezimra</a:t>
            </a:r>
            <a:r>
              <a:rPr lang="en-GB" sz="41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:</a:t>
            </a:r>
            <a:endParaRPr lang="he-IL" sz="4100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1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בָּרוּךְ ה' לְעולָם. אָמֵן וְאָמֵן: </a:t>
            </a:r>
            <a:r>
              <a:rPr lang="he-IL" sz="31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he-IL" sz="31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</a:b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בָּרוּךְ ה' מִצִּיּון שׁכֵן יְרוּשָׁלָיִם. הַלְלוּיָהּ: </a:t>
            </a:r>
            <a:b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</a:br>
            <a:r>
              <a:rPr lang="he-IL" sz="31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בָּרוּךְ ה' אֱלהִים אֱלהֵי יִשרָאֵל. עשה נִפְלָאות לְבַדּו: </a:t>
            </a:r>
            <a: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he-IL" sz="31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</a:br>
            <a:r>
              <a:rPr lang="he-IL" sz="31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וּבָרוּךְ שֵׁם כְּבודו לְעולָם. וְיִמָּלֵא כְבודו אֶת כָּל הָאָרֶץ. אָמֵן וְאָמֵן: </a:t>
            </a:r>
            <a:r>
              <a:rPr lang="he-IL" sz="2400" dirty="0"/>
              <a:t/>
            </a:r>
            <a:br>
              <a:rPr lang="he-IL" sz="2400" dirty="0"/>
            </a:br>
            <a:endParaRPr lang="en-US" sz="3400" dirty="0"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 rtl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From </a:t>
            </a:r>
            <a:r>
              <a:rPr lang="en-GB" sz="3400" b="1" dirty="0" err="1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Tehillim</a:t>
            </a:r>
            <a:r>
              <a:rPr lang="en-GB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:</a:t>
            </a:r>
            <a:endParaRPr lang="he-IL" sz="3400" b="1" dirty="0" smtClean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400" b="1" dirty="0" smtClean="0">
                <a:latin typeface="David" pitchFamily="34" charset="-79"/>
                <a:cs typeface="David" pitchFamily="34" charset="-79"/>
              </a:rPr>
              <a:t>מא:יד</a:t>
            </a: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בָּרוּךְ יְהוָה אֱלֹהֵי יִשְׂרָאֵל מֵהָעוֹלָם וְעַד הָעוֹלָם אָמֵן וְאָמֵן.</a:t>
            </a:r>
            <a:endParaRPr lang="en-US" sz="3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עב:יח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בָּרוּךְ יְהוָה אֱלֹהִים אֱלֹהֵי יִשְׂרָאֵל עֹשֵׂה נִפְלָאוֹת לְבַדּוֹ</a:t>
            </a:r>
            <a:r>
              <a:rPr lang="he-IL" sz="34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latin typeface="David" pitchFamily="34" charset="-79"/>
                <a:cs typeface="David" pitchFamily="34" charset="-79"/>
              </a:rPr>
              <a:t>יט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וּבָרוּךְ שֵׁם כְּבוֹדוֹ לְעוֹלָם וְיִמָּלֵא כְבוֹדוֹ אֶת-כֹּל הָאָרֶץ אָמֵן וְאָמֵן</a:t>
            </a:r>
            <a:r>
              <a:rPr lang="he-IL" sz="3400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latin typeface="David" pitchFamily="34" charset="-79"/>
                <a:cs typeface="David" pitchFamily="34" charset="-79"/>
              </a:rPr>
              <a:t>כ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כָּלּוּ תְפִלּוֹת דָּוִד בֶּן-יִשָׁי.</a:t>
            </a:r>
            <a:endParaRPr lang="en-US" sz="3400" b="1" dirty="0">
              <a:solidFill>
                <a:schemeClr val="accent6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פט:נג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בָּרוּךְ יְהוָה לְעוֹלָם אָמֵן וְאָמֵן.</a:t>
            </a:r>
            <a:endParaRPr lang="en-US" sz="3400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קו:מח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בָּרוּךְ יְהוָה אֱלֹהֵי יִשְׂרָאֵל מִן-הָעוֹלָם וְעַד הָעוֹלָם וְאָמַר כָּל-הָעָם אָמֵן </a:t>
            </a:r>
            <a:r>
              <a:rPr lang="he-IL" sz="3400" b="1" dirty="0" smtClean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הַלְלוּ-יָהּ</a:t>
            </a:r>
            <a:r>
              <a:rPr lang="he-IL" sz="34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49739" y="5661248"/>
            <a:ext cx="835292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GB" sz="2000" dirty="0" smtClean="0"/>
              <a:t>We should really say all of </a:t>
            </a:r>
            <a:r>
              <a:rPr lang="en-GB" sz="2000" dirty="0" err="1" smtClean="0"/>
              <a:t>Tehillim</a:t>
            </a:r>
            <a:r>
              <a:rPr lang="en-GB" sz="2000" dirty="0" smtClean="0"/>
              <a:t> every day. Instead we say the last five </a:t>
            </a:r>
            <a:r>
              <a:rPr lang="en-GB" sz="2000" dirty="0" err="1" smtClean="0"/>
              <a:t>perakim</a:t>
            </a:r>
            <a:r>
              <a:rPr lang="en-GB" sz="2000" dirty="0" smtClean="0"/>
              <a:t> and then say the last </a:t>
            </a:r>
            <a:r>
              <a:rPr lang="en-GB" sz="2000" dirty="0" err="1" smtClean="0"/>
              <a:t>passuk</a:t>
            </a:r>
            <a:r>
              <a:rPr lang="en-GB" sz="2000" dirty="0" smtClean="0"/>
              <a:t> of each book. This is as if we read the entire book.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9174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Mussaf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Rosh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Chodesh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sz="2000" dirty="0" smtClean="0">
                <a:latin typeface="David" pitchFamily="34" charset="-79"/>
                <a:cs typeface="David" pitchFamily="34" charset="-79"/>
              </a:rPr>
              <a:t>We ask G-d </a:t>
            </a:r>
            <a:r>
              <a:rPr lang="en-GB" sz="2000" dirty="0">
                <a:latin typeface="David" pitchFamily="34" charset="-79"/>
                <a:cs typeface="David" pitchFamily="34" charset="-79"/>
              </a:rPr>
              <a:t>to bring us </a:t>
            </a:r>
            <a:r>
              <a:rPr lang="en-GB" sz="2000" dirty="0" smtClean="0">
                <a:latin typeface="David" pitchFamily="34" charset="-79"/>
                <a:cs typeface="David" pitchFamily="34" charset="-79"/>
              </a:rPr>
              <a:t>back to </a:t>
            </a:r>
            <a:r>
              <a:rPr lang="en-GB" sz="2000" dirty="0" err="1" smtClean="0">
                <a:latin typeface="David" pitchFamily="34" charset="-79"/>
                <a:cs typeface="David" pitchFamily="34" charset="-79"/>
              </a:rPr>
              <a:t>Yerushalayim</a:t>
            </a:r>
            <a:r>
              <a:rPr lang="en-GB" sz="2000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r>
              <a:rPr lang="en-GB" sz="2000" dirty="0">
                <a:latin typeface="David" pitchFamily="34" charset="-79"/>
                <a:cs typeface="David" pitchFamily="34" charset="-79"/>
              </a:rPr>
              <a:t>Then we can bring </a:t>
            </a:r>
            <a:r>
              <a:rPr lang="en-GB" sz="2000" dirty="0" err="1">
                <a:latin typeface="David" pitchFamily="34" charset="-79"/>
                <a:cs typeface="David" pitchFamily="34" charset="-79"/>
              </a:rPr>
              <a:t>korbanot</a:t>
            </a:r>
            <a:r>
              <a:rPr lang="en-GB" sz="2000" dirty="0">
                <a:latin typeface="David" pitchFamily="34" charset="-79"/>
                <a:cs typeface="David" pitchFamily="34" charset="-79"/>
              </a:rPr>
              <a:t> </a:t>
            </a:r>
            <a:r>
              <a:rPr lang="en-GB" sz="2000" dirty="0" smtClean="0">
                <a:latin typeface="David" pitchFamily="34" charset="-79"/>
                <a:cs typeface="David" pitchFamily="34" charset="-79"/>
              </a:rPr>
              <a:t>again.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0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000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sz="2000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וַהֲבִיאֵנוּ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לְצִיּון עִירְךָ בְּרִנָּה. וְלִירוּשָׁלַיִם בֵּית מִקְדָּשְׁךָ בְּשמְחַת עולָם.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וְשָׁם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נַעֲשה לְפָנֶיךָ אֶת קָרְבְּנות חובותֵינוּ תְּמִידִים כְּסִדְרָם וּמוּסָפִים כְּהִלְכָתָם.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וְאֶת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מוּסַף יום ראשׁ הַחודֶשׁ הַזֶּה. נַעֲשה וְנַקְרִיב לְפָנֶיךָ בְּאַהֲבָה כְּמִצְוַת רְצונֶךָ. כְּמו שֶׁכָּתַבְתָּ עָלֵינוּ בְּתורָתֶךָ עַל יְדֵי משֶׁה עַבְדֶּךָ מִפִּי כְבודֶךָ. כָּאָמוּר: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dirty="0">
                <a:latin typeface="David" pitchFamily="34" charset="-79"/>
                <a:cs typeface="David" pitchFamily="34" charset="-79"/>
              </a:rPr>
              <a:t>וּבְרָאשֵׁי חָדְשֵׁיכֶם תַּקְרִיבוּ עולָה לה'. פָּרִים בְּנֵי בָקָר שְׁנַיִם. וְאַיִל אֶחָד.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כְּבָשים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בְּנֵי שָׁנָה שִׁבְעָה תְּמִימִם: </a:t>
            </a:r>
            <a:br>
              <a:rPr lang="he-IL" sz="2000" dirty="0">
                <a:latin typeface="David" pitchFamily="34" charset="-79"/>
                <a:cs typeface="David" pitchFamily="34" charset="-79"/>
              </a:rPr>
            </a:br>
            <a:r>
              <a:rPr lang="he-IL" sz="2000" dirty="0" smtClean="0">
                <a:latin typeface="David" pitchFamily="34" charset="-79"/>
                <a:cs typeface="David" pitchFamily="34" charset="-79"/>
              </a:rPr>
              <a:t>וּמִנְחָתָם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וְנִסְכֵּיהֶם כִּמְדֻבָּר. שְׁלשָׁה עֶשרנִים לַפָּר. וּשְׁנֵי עֶשרנִים לָאָיִל. וְעִשרון לַכֶּבֶש. וְיַיִן כְּנִסְכּו. וְשעִיר לְכַפֵּר.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וּשְׁנֵי תְמִידִים כְּהִלְכָתָם: 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2242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l" rtl="0">
              <a:buNone/>
            </a:pPr>
            <a:endParaRPr lang="en-GB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Rosh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Chodesh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say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Hallel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 algn="l" rtl="0">
              <a:buNone/>
            </a:pPr>
            <a:endParaRPr lang="en-GB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which is taken from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Tehillim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216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Introducing the Five Books of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Tehillim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492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1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Start </a:t>
            </a:r>
            <a:r>
              <a:rPr lang="en-US" sz="2800" dirty="0"/>
              <a:t>from </a:t>
            </a:r>
            <a:r>
              <a:rPr lang="en-US" sz="2800" dirty="0" smtClean="0"/>
              <a:t>Perek </a:t>
            </a:r>
            <a:r>
              <a:rPr lang="en-US" sz="2800" dirty="0"/>
              <a:t>3 and look at next 10 chapters. What do they all have in common?</a:t>
            </a:r>
          </a:p>
          <a:p>
            <a:pPr marL="0" indent="0" algn="l" rtl="0">
              <a:buNone/>
            </a:pPr>
            <a:r>
              <a:rPr lang="en-US" sz="2800" dirty="0"/>
              <a:t>All have 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</a:t>
            </a:r>
            <a:r>
              <a:rPr lang="en-US" sz="2800" dirty="0"/>
              <a:t>'s name in </a:t>
            </a:r>
            <a:r>
              <a:rPr lang="en-US" sz="2800" dirty="0" smtClean="0"/>
              <a:t>title:</a:t>
            </a:r>
          </a:p>
          <a:p>
            <a:pPr marL="0" indent="0" algn="r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בְּבָרְחוֹ מִפְּנֵי אַבְשָׁלוֹם בְּנוֹ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בִּנְגִינוֹת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אֶל-הַנְּחִילוֹת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ו:א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בִּנְגִינוֹת עַל-הַשְּׁמִינִית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ז:א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שִׁגָּיוֹן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אֲשֶׁר-שָׁר לַיהוָה עַל-דִּבְרֵי-כוּשׁ בֶּן-יְמִינִי.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ח:א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עַל-הַגִּתִּית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ט:א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עַל-מוּת לַבֵּן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 algn="l" rtl="0">
              <a:buNone/>
            </a:pPr>
            <a:r>
              <a:rPr lang="en-US" sz="2600" dirty="0" smtClean="0"/>
              <a:t>How </a:t>
            </a:r>
            <a:r>
              <a:rPr lang="en-US" sz="2600" dirty="0"/>
              <a:t>long does </a:t>
            </a:r>
            <a:r>
              <a:rPr lang="en-US" sz="2600" dirty="0" err="1" smtClean="0"/>
              <a:t>th</a:t>
            </a:r>
            <a:r>
              <a:rPr lang="en-GB" sz="2600" dirty="0" smtClean="0"/>
              <a:t>is</a:t>
            </a:r>
            <a:r>
              <a:rPr lang="en-US" sz="2600" dirty="0" smtClean="0"/>
              <a:t> </a:t>
            </a:r>
            <a:r>
              <a:rPr lang="en-US" sz="2600" dirty="0"/>
              <a:t>pattern </a:t>
            </a:r>
            <a:r>
              <a:rPr lang="en-US" sz="2600" dirty="0" smtClean="0"/>
              <a:t>continue </a:t>
            </a:r>
            <a:r>
              <a:rPr lang="en-US" sz="2600" dirty="0"/>
              <a:t>for?</a:t>
            </a:r>
          </a:p>
          <a:p>
            <a:pPr marL="0" indent="0" algn="r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מא:א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l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342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מד:א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מַשְׂכִּיל.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מה:א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עַל-שֹׁשַׁנִּים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מַשְׂכִּיל שִׁיר יְדִידֹת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מו:א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עַל-עֲלָמוֹת שִׁיר.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מז:א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מִזְמוֹר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מח:א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שִׁיר מִזְמוֹר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מט:א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לִבְנֵי-קֹרַח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מִזְמוֹר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0807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 נא – 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After </a:t>
            </a:r>
            <a:r>
              <a:rPr lang="en-GB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Batsheva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תהילים נא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לַמְנַצֵּחַ מִזְמוֹר לְדָוִד.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בְּבוֹא-אֵלָיו נָתָן הַנָּבִיא כַּאֲשֶׁר-בָּא אֶל-בַּת-שָׁבַע.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לֵב טָהוֹר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בְּרָא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-לִי אֱלֹהִים וְרוּחַ נָכוֹן </a:t>
            </a:r>
            <a:r>
              <a:rPr lang="he-IL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חַדֵּשׁ</a:t>
            </a:r>
            <a:r>
              <a:rPr lang="he-IL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בְּקִרְבִּי.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אַל-תַּשְׁלִיכֵנִי מִלְּפָנֶיךָ וְרוּחַ קָדְשְׁךָ אַל-תִּקַּח מִמֶּנִּי.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יז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אֲדֹנָי שְׂפָתַי תִּפְתָּח וּפִי יַגִּיד תְּהִלָּתֶךָ. </a:t>
            </a:r>
            <a:endParaRPr lang="he-IL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יח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כִּי לֹא-תַחְפֹּץ זֶבַח וְאֶתֵּנָה עוֹלָה לֹא תִרְצֶה. </a:t>
            </a:r>
            <a:endParaRPr lang="he-IL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יט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זִבְחֵי אֱלֹהִים רוּחַ 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נִשְׁבָּרָה לֵב-נִשְׁבָּר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וְנִדְכֶּה אֱלֹהִים לֹא תִבְזֶה.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הֵיטִיבָה בִרְצוֹנְךָ אֶת-צִיּוֹן תִּבְנֶה חוֹמוֹת יְרוּשָׁלִָם. </a:t>
            </a:r>
            <a:endParaRPr lang="he-IL" b="1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כא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אָז תַּחְפֹּץ זִבְחֵי-צֶדֶק עוֹלָה </a:t>
            </a: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וְכָלִיל אָז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יַעֲלוּ עַל-מִזְבַּחֲךָ פָרִים.</a:t>
            </a: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323528" y="2636912"/>
            <a:ext cx="3168352" cy="87054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53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A </a:t>
            </a:r>
            <a:r>
              <a:rPr lang="en-GB" sz="2000" dirty="0" err="1"/>
              <a:t>t</a:t>
            </a:r>
            <a:r>
              <a:rPr lang="en-GB" sz="2000" dirty="0" err="1" smtClean="0"/>
              <a:t>efilla</a:t>
            </a:r>
            <a:r>
              <a:rPr lang="en-GB" sz="2000" dirty="0" smtClean="0"/>
              <a:t> not a statement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77393" y="3717032"/>
            <a:ext cx="4034567" cy="72008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0785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doesn’t want our </a:t>
            </a:r>
            <a:r>
              <a:rPr lang="en-GB" sz="2000" dirty="0" err="1" smtClean="0"/>
              <a:t>korbanot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2008" y="4581128"/>
            <a:ext cx="2339752" cy="64807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62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G-d wants a broken heart</a:t>
            </a:r>
            <a:endParaRPr lang="he-IL" sz="2000" dirty="0"/>
          </a:p>
        </p:txBody>
      </p:sp>
      <p:sp>
        <p:nvSpPr>
          <p:cNvPr id="7" name="Up Arrow Callout 6"/>
          <p:cNvSpPr/>
          <p:nvPr/>
        </p:nvSpPr>
        <p:spPr>
          <a:xfrm>
            <a:off x="2411760" y="5661248"/>
            <a:ext cx="5760640" cy="1080120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000" dirty="0" smtClean="0"/>
              <a:t>If you have a broken heart then G-d will accept the </a:t>
            </a:r>
            <a:r>
              <a:rPr lang="en-GB" sz="2000" dirty="0" err="1" smtClean="0"/>
              <a:t>korbanot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8448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l" rtl="0"/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he-IL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נב</a:t>
            </a:r>
            <a:r>
              <a:rPr lang="en-GB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נב:א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מַשְׂכִּיל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עַל-מָחֲלַת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מַשְׂכִּיל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נד:א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בִּנְגִינֹת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מַשְׂכִּיל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נה:א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בִּנְגִינֹת </a:t>
            </a:r>
            <a:r>
              <a:rPr lang="he-IL" sz="2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מַשְׂכִּיל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נו:א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עַל-יוֹנַת אֵלֶם רְחֹקִים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מִכְתָּם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בֶּאֱחֹז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אוֹתוֹ פְלִשְׁתִּים בְּגַת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נז:א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אַל-תַּשְׁחֵת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מִכְתָּם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בְּבָרְחוֹ מִפְּנֵי-שָׁאוּל בַּמְּעָרָה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נח:א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אַל-תַּשְׁחֵת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מִכְתָּם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נט:א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אַל-תַּשְׁחֵת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מִכְתָּם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בִּשְׁלֹחַ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שָׁאוּל וַיִּשְׁמְרוּ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אֶת-הַבַּיִת לַהֲמִיתוֹ.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עַל-שׁוּשַׁן עֵדוּת </a:t>
            </a:r>
            <a:r>
              <a:rPr lang="he-IL" sz="2400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מִכְתָּם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לְלַמֵּד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סא:א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עַל-נְגִינַת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סב:א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עַל-יְדוּתוּן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סג:א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בִּהְיוֹתוֹ בְּמִדְבַּר יְהוּדָה.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סד:א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מִזְמוֹר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סט:א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לַמְנַצֵּחַ עַל-שׁוֹשַׁנִּים </a:t>
            </a:r>
            <a:r>
              <a:rPr lang="he-IL" sz="2400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לְדָוִד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521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2135</Words>
  <Application>Microsoft Office PowerPoint</Application>
  <PresentationFormat>On-screen Show (4:3)</PresentationFormat>
  <Paragraphs>280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Mussaf of Rosh Chodesh</vt:lpstr>
      <vt:lpstr>Mussaf of Rosh Chodesh</vt:lpstr>
      <vt:lpstr>PowerPoint Presentation</vt:lpstr>
      <vt:lpstr>Introducing the Five Books of Tehillim…</vt:lpstr>
      <vt:lpstr>Book 1</vt:lpstr>
      <vt:lpstr>Next Sefer…</vt:lpstr>
      <vt:lpstr>פרק נא – After Batsheva</vt:lpstr>
      <vt:lpstr>From פרק נב…</vt:lpstr>
      <vt:lpstr>פרק עב...</vt:lpstr>
      <vt:lpstr>Book 3…</vt:lpstr>
      <vt:lpstr>From פרק פד…</vt:lpstr>
      <vt:lpstr>Book 4…</vt:lpstr>
      <vt:lpstr>From פרק קא…</vt:lpstr>
      <vt:lpstr>Book 5…</vt:lpstr>
      <vt:lpstr>מזמורי הלל</vt:lpstr>
      <vt:lpstr>Understanding “Half Hallel”</vt:lpstr>
      <vt:lpstr>תהילים קטז</vt:lpstr>
      <vt:lpstr>After Hallel…  פרק קיט</vt:lpstr>
      <vt:lpstr>From פרק קכ…</vt:lpstr>
      <vt:lpstr>פרק קלו – הלל הגדול</vt:lpstr>
      <vt:lpstr>From פרק קלז…</vt:lpstr>
      <vt:lpstr>From פרק קמו:</vt:lpstr>
      <vt:lpstr>Look at end of each sefer and see if there is something familiar at end of each perek…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87</cp:revision>
  <dcterms:created xsi:type="dcterms:W3CDTF">2012-10-18T12:57:17Z</dcterms:created>
  <dcterms:modified xsi:type="dcterms:W3CDTF">2013-09-17T18:23:21Z</dcterms:modified>
</cp:coreProperties>
</file>